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Montserrat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OpenSans-regular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443450" y="3874950"/>
            <a:ext cx="6154500" cy="1583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5800"/>
            </a:lvl1pPr>
            <a:lvl2pPr algn="ctr">
              <a:spcBef>
                <a:spcPts val="0"/>
              </a:spcBef>
              <a:buSzPct val="100000"/>
              <a:defRPr sz="5800"/>
            </a:lvl2pPr>
            <a:lvl3pPr algn="ctr">
              <a:spcBef>
                <a:spcPts val="0"/>
              </a:spcBef>
              <a:buSzPct val="100000"/>
              <a:defRPr sz="5800"/>
            </a:lvl3pPr>
            <a:lvl4pPr algn="ctr">
              <a:spcBef>
                <a:spcPts val="0"/>
              </a:spcBef>
              <a:buSzPct val="100000"/>
              <a:defRPr sz="5800"/>
            </a:lvl4pPr>
            <a:lvl5pPr algn="ctr">
              <a:spcBef>
                <a:spcPts val="0"/>
              </a:spcBef>
              <a:buSzPct val="100000"/>
              <a:defRPr sz="5800"/>
            </a:lvl5pPr>
            <a:lvl6pPr algn="ctr">
              <a:spcBef>
                <a:spcPts val="0"/>
              </a:spcBef>
              <a:buSzPct val="100000"/>
              <a:defRPr sz="5800"/>
            </a:lvl6pPr>
            <a:lvl7pPr algn="ctr">
              <a:spcBef>
                <a:spcPts val="0"/>
              </a:spcBef>
              <a:buSzPct val="100000"/>
              <a:defRPr sz="5800"/>
            </a:lvl7pPr>
            <a:lvl8pPr algn="ctr">
              <a:spcBef>
                <a:spcPts val="0"/>
              </a:spcBef>
              <a:buSzPct val="100000"/>
              <a:defRPr sz="5800"/>
            </a:lvl8pPr>
            <a:lvl9pPr algn="ctr">
              <a:spcBef>
                <a:spcPts val="0"/>
              </a:spcBef>
              <a:buSzPct val="100000"/>
              <a:defRPr sz="5800"/>
            </a:lvl9pPr>
          </a:lstStyle>
          <a:p/>
        </p:txBody>
      </p:sp>
      <p:sp>
        <p:nvSpPr>
          <p:cNvPr id="9" name="Shape 9"/>
          <p:cNvSpPr/>
          <p:nvPr/>
        </p:nvSpPr>
        <p:spPr>
          <a:xfrm>
            <a:off x="581050" y="585722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588700" y="5875075"/>
            <a:ext cx="7966499" cy="37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48" name="Shape 48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1 column - Gold">
    <p:bg>
      <p:bgPr>
        <a:solidFill>
          <a:srgbClr val="ED9E46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2 columns - Gold">
    <p:bg>
      <p:bgPr>
        <a:solidFill>
          <a:srgbClr val="ED9E46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2469612"/>
            <a:ext cx="3561000" cy="4098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rtl="0">
              <a:lnSpc>
                <a:spcPct val="115000"/>
              </a:lnSpc>
              <a:spcBef>
                <a:spcPts val="0"/>
              </a:spcBef>
              <a:defRPr/>
            </a:lvl4pPr>
            <a:lvl5pPr rtl="0">
              <a:lnSpc>
                <a:spcPct val="115000"/>
              </a:lnSpc>
              <a:spcBef>
                <a:spcPts val="0"/>
              </a:spcBef>
              <a:defRPr/>
            </a:lvl5pPr>
            <a:lvl6pPr rtl="0">
              <a:lnSpc>
                <a:spcPct val="115000"/>
              </a:lnSpc>
              <a:spcBef>
                <a:spcPts val="0"/>
              </a:spcBef>
              <a:defRPr/>
            </a:lvl6pPr>
            <a:lvl7pPr rtl="0">
              <a:lnSpc>
                <a:spcPct val="115000"/>
              </a:lnSpc>
              <a:spcBef>
                <a:spcPts val="0"/>
              </a:spcBef>
              <a:defRPr/>
            </a:lvl7pPr>
            <a:lvl8pPr rtl="0">
              <a:lnSpc>
                <a:spcPct val="115000"/>
              </a:lnSpc>
              <a:spcBef>
                <a:spcPts val="0"/>
              </a:spcBef>
              <a:defRPr/>
            </a:lvl8pPr>
            <a:lvl9pPr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5131069" y="2469500"/>
            <a:ext cx="3600000" cy="4098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rtl="0">
              <a:lnSpc>
                <a:spcPct val="115000"/>
              </a:lnSpc>
              <a:spcBef>
                <a:spcPts val="0"/>
              </a:spcBef>
              <a:defRPr/>
            </a:lvl4pPr>
            <a:lvl5pPr rtl="0">
              <a:lnSpc>
                <a:spcPct val="115000"/>
              </a:lnSpc>
              <a:spcBef>
                <a:spcPts val="0"/>
              </a:spcBef>
              <a:defRPr/>
            </a:lvl5pPr>
            <a:lvl6pPr rtl="0">
              <a:lnSpc>
                <a:spcPct val="115000"/>
              </a:lnSpc>
              <a:spcBef>
                <a:spcPts val="0"/>
              </a:spcBef>
              <a:defRPr/>
            </a:lvl6pPr>
            <a:lvl7pPr rtl="0">
              <a:lnSpc>
                <a:spcPct val="115000"/>
              </a:lnSpc>
              <a:spcBef>
                <a:spcPts val="0"/>
              </a:spcBef>
              <a:defRPr/>
            </a:lvl7pPr>
            <a:lvl8pPr rtl="0">
              <a:lnSpc>
                <a:spcPct val="115000"/>
              </a:lnSpc>
              <a:spcBef>
                <a:spcPts val="0"/>
              </a:spcBef>
              <a:defRPr/>
            </a:lvl8pPr>
            <a:lvl9pPr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 - Gold">
    <p:bg>
      <p:bgPr>
        <a:solidFill>
          <a:srgbClr val="ED9E46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rtl="0">
              <a:lnSpc>
                <a:spcPct val="115000"/>
              </a:lnSpc>
              <a:spcBef>
                <a:spcPts val="0"/>
              </a:spcBef>
              <a:defRPr/>
            </a:lvl4pPr>
            <a:lvl5pPr rtl="0">
              <a:lnSpc>
                <a:spcPct val="115000"/>
              </a:lnSpc>
              <a:spcBef>
                <a:spcPts val="0"/>
              </a:spcBef>
              <a:defRPr/>
            </a:lvl5pPr>
            <a:lvl6pPr rtl="0">
              <a:lnSpc>
                <a:spcPct val="115000"/>
              </a:lnSpc>
              <a:spcBef>
                <a:spcPts val="0"/>
              </a:spcBef>
              <a:defRPr/>
            </a:lvl6pPr>
            <a:lvl7pPr rtl="0">
              <a:lnSpc>
                <a:spcPct val="115000"/>
              </a:lnSpc>
              <a:spcBef>
                <a:spcPts val="0"/>
              </a:spcBef>
              <a:defRPr/>
            </a:lvl7pPr>
            <a:lvl8pPr rtl="0">
              <a:lnSpc>
                <a:spcPct val="115000"/>
              </a:lnSpc>
              <a:spcBef>
                <a:spcPts val="0"/>
              </a:spcBef>
              <a:defRPr/>
            </a:lvl8pPr>
            <a:lvl9pPr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rtl="0">
              <a:lnSpc>
                <a:spcPct val="115000"/>
              </a:lnSpc>
              <a:spcBef>
                <a:spcPts val="0"/>
              </a:spcBef>
              <a:defRPr/>
            </a:lvl4pPr>
            <a:lvl5pPr rtl="0">
              <a:lnSpc>
                <a:spcPct val="115000"/>
              </a:lnSpc>
              <a:spcBef>
                <a:spcPts val="0"/>
              </a:spcBef>
              <a:defRPr/>
            </a:lvl5pPr>
            <a:lvl6pPr rtl="0">
              <a:lnSpc>
                <a:spcPct val="115000"/>
              </a:lnSpc>
              <a:spcBef>
                <a:spcPts val="0"/>
              </a:spcBef>
              <a:defRPr/>
            </a:lvl6pPr>
            <a:lvl7pPr rtl="0">
              <a:lnSpc>
                <a:spcPct val="115000"/>
              </a:lnSpc>
              <a:spcBef>
                <a:spcPts val="0"/>
              </a:spcBef>
              <a:defRPr/>
            </a:lvl7pPr>
            <a:lvl8pPr rtl="0">
              <a:lnSpc>
                <a:spcPct val="115000"/>
              </a:lnSpc>
              <a:spcBef>
                <a:spcPts val="0"/>
              </a:spcBef>
              <a:defRPr/>
            </a:lvl8pPr>
            <a:lvl9pPr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3" type="body"/>
          </p:nvPr>
        </p:nvSpPr>
        <p:spPr>
          <a:xfrm>
            <a:off x="6055407" y="2461850"/>
            <a:ext cx="2691000" cy="378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rtl="0">
              <a:lnSpc>
                <a:spcPct val="115000"/>
              </a:lnSpc>
              <a:spcBef>
                <a:spcPts val="0"/>
              </a:spcBef>
              <a:defRPr/>
            </a:lvl4pPr>
            <a:lvl5pPr rtl="0">
              <a:lnSpc>
                <a:spcPct val="115000"/>
              </a:lnSpc>
              <a:spcBef>
                <a:spcPts val="0"/>
              </a:spcBef>
              <a:defRPr/>
            </a:lvl5pPr>
            <a:lvl6pPr rtl="0">
              <a:lnSpc>
                <a:spcPct val="115000"/>
              </a:lnSpc>
              <a:spcBef>
                <a:spcPts val="0"/>
              </a:spcBef>
              <a:defRPr/>
            </a:lvl6pPr>
            <a:lvl7pPr rtl="0">
              <a:lnSpc>
                <a:spcPct val="115000"/>
              </a:lnSpc>
              <a:spcBef>
                <a:spcPts val="0"/>
              </a:spcBef>
              <a:defRPr/>
            </a:lvl7pPr>
            <a:lvl8pPr rtl="0">
              <a:lnSpc>
                <a:spcPct val="115000"/>
              </a:lnSpc>
              <a:spcBef>
                <a:spcPts val="0"/>
              </a:spcBef>
              <a:defRPr/>
            </a:lvl8pPr>
            <a:lvl9pPr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 - Gold">
    <p:bg>
      <p:bgPr>
        <a:solidFill>
          <a:srgbClr val="ED9E46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368224"/>
            <a:ext cx="8229600" cy="764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 - Gold">
    <p:bg>
      <p:bgPr>
        <a:solidFill>
          <a:srgbClr val="ED9E46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588700" y="5875075"/>
            <a:ext cx="7966499" cy="37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70" name="Shape 70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- Gold">
    <p:bg>
      <p:bgPr>
        <a:solidFill>
          <a:srgbClr val="ED9E46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 - Teal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1675" y="4658725"/>
            <a:ext cx="6093599" cy="1092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581050" y="407402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 - Gold">
    <p:bg>
      <p:bgPr>
        <a:solidFill>
          <a:srgbClr val="ED9E46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481675" y="4658725"/>
            <a:ext cx="6093599" cy="1092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Shape 17"/>
          <p:cNvSpPr/>
          <p:nvPr/>
        </p:nvSpPr>
        <p:spPr>
          <a:xfrm>
            <a:off x="581050" y="407402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- Teal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idx="1" type="body"/>
          </p:nvPr>
        </p:nvSpPr>
        <p:spPr>
          <a:xfrm>
            <a:off x="1513800" y="2882400"/>
            <a:ext cx="6116400" cy="109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 i="1"/>
            </a:lvl1pPr>
            <a:lvl2pPr rtl="0" algn="ctr">
              <a:spcBef>
                <a:spcPts val="0"/>
              </a:spcBef>
              <a:defRPr i="1"/>
            </a:lvl2pPr>
            <a:lvl3pPr rtl="0" algn="ctr">
              <a:spcBef>
                <a:spcPts val="0"/>
              </a:spcBef>
              <a:defRPr i="1"/>
            </a:lvl3pPr>
            <a:lvl4pPr rtl="0" algn="ctr">
              <a:spcBef>
                <a:spcPts val="0"/>
              </a:spcBef>
              <a:defRPr i="1"/>
            </a:lvl4pPr>
            <a:lvl5pPr rtl="0" algn="ctr">
              <a:spcBef>
                <a:spcPts val="0"/>
              </a:spcBef>
              <a:defRPr i="1"/>
            </a:lvl5pPr>
            <a:lvl6pPr rtl="0" algn="ctr">
              <a:spcBef>
                <a:spcPts val="0"/>
              </a:spcBef>
              <a:defRPr i="1"/>
            </a:lvl6pPr>
            <a:lvl7pPr rtl="0" algn="ctr">
              <a:spcBef>
                <a:spcPts val="0"/>
              </a:spcBef>
              <a:defRPr i="1"/>
            </a:lvl7pPr>
            <a:lvl8pPr rtl="0" algn="ctr">
              <a:spcBef>
                <a:spcPts val="0"/>
              </a:spcBef>
              <a:defRPr i="1"/>
            </a:lvl8pPr>
            <a:lvl9pPr algn="ctr">
              <a:spcBef>
                <a:spcPts val="0"/>
              </a:spcBef>
              <a:defRPr i="1"/>
            </a:lvl9pPr>
          </a:lstStyle>
          <a:p/>
        </p:txBody>
      </p:sp>
      <p:sp>
        <p:nvSpPr>
          <p:cNvPr id="20" name="Shape 20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</a:p>
        </p:txBody>
      </p:sp>
      <p:sp>
        <p:nvSpPr>
          <p:cNvPr id="21" name="Shape 21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- Gold">
    <p:bg>
      <p:bgPr>
        <a:solidFill>
          <a:srgbClr val="ED9E46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1513800" y="2882400"/>
            <a:ext cx="6116400" cy="109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 i="1"/>
            </a:lvl1pPr>
            <a:lvl2pPr rtl="0" algn="ctr">
              <a:spcBef>
                <a:spcPts val="0"/>
              </a:spcBef>
              <a:defRPr i="1"/>
            </a:lvl2pPr>
            <a:lvl3pPr rtl="0" algn="ctr">
              <a:spcBef>
                <a:spcPts val="0"/>
              </a:spcBef>
              <a:defRPr i="1"/>
            </a:lvl3pPr>
            <a:lvl4pPr rtl="0" algn="ctr">
              <a:spcBef>
                <a:spcPts val="0"/>
              </a:spcBef>
              <a:defRPr i="1"/>
            </a:lvl4pPr>
            <a:lvl5pPr rtl="0" algn="ctr">
              <a:spcBef>
                <a:spcPts val="0"/>
              </a:spcBef>
              <a:defRPr i="1"/>
            </a:lvl5pPr>
            <a:lvl6pPr rtl="0" algn="ctr">
              <a:spcBef>
                <a:spcPts val="0"/>
              </a:spcBef>
              <a:defRPr i="1"/>
            </a:lvl6pPr>
            <a:lvl7pPr rtl="0" algn="ctr">
              <a:spcBef>
                <a:spcPts val="0"/>
              </a:spcBef>
              <a:defRPr i="1"/>
            </a:lvl7pPr>
            <a:lvl8pPr rtl="0" algn="ctr">
              <a:spcBef>
                <a:spcPts val="0"/>
              </a:spcBef>
              <a:defRPr i="1"/>
            </a:lvl8pPr>
            <a:lvl9pPr rtl="0" algn="ctr">
              <a:spcBef>
                <a:spcPts val="0"/>
              </a:spcBef>
              <a:defRPr i="1"/>
            </a:lvl9pPr>
          </a:lstStyle>
          <a:p/>
        </p:txBody>
      </p:sp>
      <p:sp>
        <p:nvSpPr>
          <p:cNvPr id="25" name="Shape 25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2469612"/>
            <a:ext cx="3561000" cy="4098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>
              <a:lnSpc>
                <a:spcPct val="115000"/>
              </a:lnSpc>
              <a:spcBef>
                <a:spcPts val="0"/>
              </a:spcBef>
              <a:defRPr/>
            </a:lvl4pPr>
            <a:lvl5pPr>
              <a:lnSpc>
                <a:spcPct val="115000"/>
              </a:lnSpc>
              <a:spcBef>
                <a:spcPts val="0"/>
              </a:spcBef>
              <a:defRPr/>
            </a:lvl5pPr>
            <a:lvl6pPr>
              <a:lnSpc>
                <a:spcPct val="115000"/>
              </a:lnSpc>
              <a:spcBef>
                <a:spcPts val="0"/>
              </a:spcBef>
              <a:defRPr/>
            </a:lvl6pPr>
            <a:lvl7pPr>
              <a:lnSpc>
                <a:spcPct val="115000"/>
              </a:lnSpc>
              <a:spcBef>
                <a:spcPts val="0"/>
              </a:spcBef>
              <a:defRPr/>
            </a:lvl7pPr>
            <a:lvl8pPr>
              <a:lnSpc>
                <a:spcPct val="115000"/>
              </a:lnSpc>
              <a:spcBef>
                <a:spcPts val="0"/>
              </a:spcBef>
              <a:defRPr/>
            </a:lvl8pPr>
            <a:lvl9pPr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5131069" y="2469500"/>
            <a:ext cx="3600000" cy="4098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>
              <a:lnSpc>
                <a:spcPct val="115000"/>
              </a:lnSpc>
              <a:spcBef>
                <a:spcPts val="0"/>
              </a:spcBef>
              <a:defRPr/>
            </a:lvl4pPr>
            <a:lvl5pPr>
              <a:lnSpc>
                <a:spcPct val="115000"/>
              </a:lnSpc>
              <a:spcBef>
                <a:spcPts val="0"/>
              </a:spcBef>
              <a:defRPr/>
            </a:lvl5pPr>
            <a:lvl6pPr>
              <a:lnSpc>
                <a:spcPct val="115000"/>
              </a:lnSpc>
              <a:spcBef>
                <a:spcPts val="0"/>
              </a:spcBef>
              <a:defRPr/>
            </a:lvl6pPr>
            <a:lvl7pPr>
              <a:lnSpc>
                <a:spcPct val="115000"/>
              </a:lnSpc>
              <a:spcBef>
                <a:spcPts val="0"/>
              </a:spcBef>
              <a:defRPr/>
            </a:lvl7pPr>
            <a:lvl8pPr>
              <a:lnSpc>
                <a:spcPct val="115000"/>
              </a:lnSpc>
              <a:spcBef>
                <a:spcPts val="0"/>
              </a:spcBef>
              <a:defRPr/>
            </a:lvl8pPr>
            <a:lvl9pPr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rtl="0">
              <a:lnSpc>
                <a:spcPct val="115000"/>
              </a:lnSpc>
              <a:spcBef>
                <a:spcPts val="0"/>
              </a:spcBef>
              <a:defRPr/>
            </a:lvl4pPr>
            <a:lvl5pPr rtl="0">
              <a:lnSpc>
                <a:spcPct val="115000"/>
              </a:lnSpc>
              <a:spcBef>
                <a:spcPts val="0"/>
              </a:spcBef>
              <a:defRPr/>
            </a:lvl5pPr>
            <a:lvl6pPr rtl="0">
              <a:lnSpc>
                <a:spcPct val="115000"/>
              </a:lnSpc>
              <a:spcBef>
                <a:spcPts val="0"/>
              </a:spcBef>
              <a:defRPr/>
            </a:lvl6pPr>
            <a:lvl7pPr rtl="0">
              <a:lnSpc>
                <a:spcPct val="115000"/>
              </a:lnSpc>
              <a:spcBef>
                <a:spcPts val="0"/>
              </a:spcBef>
              <a:defRPr/>
            </a:lvl7pPr>
            <a:lvl8pPr rtl="0">
              <a:lnSpc>
                <a:spcPct val="115000"/>
              </a:lnSpc>
              <a:spcBef>
                <a:spcPts val="0"/>
              </a:spcBef>
              <a:defRPr/>
            </a:lvl8pPr>
            <a:lvl9pPr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rtl="0">
              <a:lnSpc>
                <a:spcPct val="115000"/>
              </a:lnSpc>
              <a:spcBef>
                <a:spcPts val="0"/>
              </a:spcBef>
              <a:defRPr/>
            </a:lvl4pPr>
            <a:lvl5pPr rtl="0">
              <a:lnSpc>
                <a:spcPct val="115000"/>
              </a:lnSpc>
              <a:spcBef>
                <a:spcPts val="0"/>
              </a:spcBef>
              <a:defRPr/>
            </a:lvl5pPr>
            <a:lvl6pPr rtl="0">
              <a:lnSpc>
                <a:spcPct val="115000"/>
              </a:lnSpc>
              <a:spcBef>
                <a:spcPts val="0"/>
              </a:spcBef>
              <a:defRPr/>
            </a:lvl6pPr>
            <a:lvl7pPr rtl="0">
              <a:lnSpc>
                <a:spcPct val="115000"/>
              </a:lnSpc>
              <a:spcBef>
                <a:spcPts val="0"/>
              </a:spcBef>
              <a:defRPr/>
            </a:lvl7pPr>
            <a:lvl8pPr rtl="0">
              <a:lnSpc>
                <a:spcPct val="115000"/>
              </a:lnSpc>
              <a:spcBef>
                <a:spcPts val="0"/>
              </a:spcBef>
              <a:defRPr/>
            </a:lvl8pPr>
            <a:lvl9pPr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6055407" y="2461850"/>
            <a:ext cx="2691000" cy="378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rtl="0">
              <a:lnSpc>
                <a:spcPct val="115000"/>
              </a:lnSpc>
              <a:spcBef>
                <a:spcPts val="0"/>
              </a:spcBef>
              <a:defRPr/>
            </a:lvl4pPr>
            <a:lvl5pPr rtl="0">
              <a:lnSpc>
                <a:spcPct val="115000"/>
              </a:lnSpc>
              <a:spcBef>
                <a:spcPts val="0"/>
              </a:spcBef>
              <a:defRPr/>
            </a:lvl5pPr>
            <a:lvl6pPr rtl="0">
              <a:lnSpc>
                <a:spcPct val="115000"/>
              </a:lnSpc>
              <a:spcBef>
                <a:spcPts val="0"/>
              </a:spcBef>
              <a:defRPr/>
            </a:lvl6pPr>
            <a:lvl7pPr rtl="0">
              <a:lnSpc>
                <a:spcPct val="115000"/>
              </a:lnSpc>
              <a:spcBef>
                <a:spcPts val="0"/>
              </a:spcBef>
              <a:defRPr/>
            </a:lvl7pPr>
            <a:lvl8pPr rtl="0">
              <a:lnSpc>
                <a:spcPct val="115000"/>
              </a:lnSpc>
              <a:spcBef>
                <a:spcPts val="0"/>
              </a:spcBef>
              <a:defRPr/>
            </a:lvl8pPr>
            <a:lvl9pPr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368224"/>
            <a:ext cx="8229600" cy="764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5AFDC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rgbClr val="FFFFFF"/>
              </a:buClr>
              <a:buSzPct val="100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floorplanonline.com/wordpress/wp-content/uploads/2015/11/Coach-Screen-Recording.mp4" TargetMode="External"/><Relationship Id="rId5" Type="http://schemas.openxmlformats.org/officeDocument/2006/relationships/hyperlink" Target="http://youtube.com/v/V3fssTDKZDs" TargetMode="External"/><Relationship Id="rId6" Type="http://schemas.openxmlformats.org/officeDocument/2006/relationships/image" Target="../media/image0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Relationship Id="rId4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ctrTitle"/>
          </p:nvPr>
        </p:nvSpPr>
        <p:spPr>
          <a:xfrm>
            <a:off x="468200" y="4285100"/>
            <a:ext cx="6154500" cy="158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Coach Realtors</a:t>
            </a:r>
          </a:p>
          <a:p>
            <a:pPr>
              <a:spcBef>
                <a:spcPts val="0"/>
              </a:spcBef>
              <a:buNone/>
            </a:pPr>
            <a:r>
              <a:rPr b="0" lang="en" sz="3600"/>
              <a:t>[Your Name]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3925" y="4662662"/>
            <a:ext cx="13049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878" y="6141125"/>
            <a:ext cx="5702775" cy="61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5">
            <a:alphaModFix/>
          </a:blip>
          <a:srcRect b="26848" l="0" r="0" t="3918"/>
          <a:stretch/>
        </p:blipFill>
        <p:spPr>
          <a:xfrm>
            <a:off x="0" y="0"/>
            <a:ext cx="9143999" cy="422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0" y="0"/>
            <a:ext cx="5537700" cy="1922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4294967295" type="title"/>
          </p:nvPr>
        </p:nvSpPr>
        <p:spPr>
          <a:xfrm>
            <a:off x="63675" y="0"/>
            <a:ext cx="5639099" cy="12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1D98C7"/>
                </a:solidFill>
              </a:rPr>
              <a:t>Interactive FloorPlan</a:t>
            </a:r>
          </a:p>
        </p:txBody>
      </p:sp>
      <p:sp>
        <p:nvSpPr>
          <p:cNvPr id="151" name="Shape 151"/>
          <p:cNvSpPr txBox="1"/>
          <p:nvPr>
            <p:ph idx="4294967295" type="body"/>
          </p:nvPr>
        </p:nvSpPr>
        <p:spPr>
          <a:xfrm>
            <a:off x="375525" y="758850"/>
            <a:ext cx="49446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1D98C7"/>
                </a:solidFill>
              </a:rPr>
              <a:t>Point &amp; Click through Property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7709"/>
            <a:ext cx="9144001" cy="486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0325" y="528100"/>
            <a:ext cx="1304925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0" y="0"/>
            <a:ext cx="5537700" cy="1922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4294967295" type="title"/>
          </p:nvPr>
        </p:nvSpPr>
        <p:spPr>
          <a:xfrm>
            <a:off x="63675" y="0"/>
            <a:ext cx="5639099" cy="12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1D98C7"/>
                </a:solidFill>
              </a:rPr>
              <a:t>3D FloorPlan</a:t>
            </a:r>
          </a:p>
        </p:txBody>
      </p:sp>
      <p:sp>
        <p:nvSpPr>
          <p:cNvPr id="160" name="Shape 160"/>
          <p:cNvSpPr txBox="1"/>
          <p:nvPr>
            <p:ph idx="4294967295" type="body"/>
          </p:nvPr>
        </p:nvSpPr>
        <p:spPr>
          <a:xfrm>
            <a:off x="473900" y="758850"/>
            <a:ext cx="49317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1D98C7"/>
                </a:solidFill>
              </a:rPr>
              <a:t>2D, 3D Top &amp; 1st Person Views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9762"/>
            <a:ext cx="9144000" cy="48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7325" y="528100"/>
            <a:ext cx="1304925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1282625"/>
            <a:ext cx="3978600" cy="1429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D977F"/>
                </a:solidFill>
              </a:rPr>
              <a:t>Offline Marketing</a:t>
            </a:r>
            <a:r>
              <a:rPr lang="en"/>
              <a:t> </a:t>
            </a:r>
            <a:r>
              <a:rPr b="0" lang="en"/>
              <a:t>extends utility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3516950"/>
            <a:ext cx="3754800" cy="2846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Brochures with FloorPlans help extend marketing to open houses and more...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160" y="0"/>
            <a:ext cx="448282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Demo Reel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2026025"/>
            <a:ext cx="8020199" cy="3753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Download this </a:t>
            </a:r>
            <a:r>
              <a:rPr lang="en" u="sng">
                <a:solidFill>
                  <a:schemeClr val="hlink"/>
                </a:solidFill>
                <a:hlinkClick r:id="rId3"/>
              </a:rPr>
              <a:t>video here</a:t>
            </a:r>
            <a:r>
              <a:rPr lang="en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then right click and Save video as...to your computer</a:t>
            </a:r>
          </a:p>
        </p:txBody>
      </p:sp>
      <p:sp>
        <p:nvSpPr>
          <p:cNvPr id="176" name="Shape 176">
            <a:hlinkClick r:id="rId5"/>
          </p:cNvPr>
          <p:cNvSpPr/>
          <p:nvPr/>
        </p:nvSpPr>
        <p:spPr>
          <a:xfrm>
            <a:off x="2063175" y="3076175"/>
            <a:ext cx="4572000" cy="34290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8616"/>
            <a:ext cx="9143999" cy="462076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>
            <p:ph type="title"/>
          </p:nvPr>
        </p:nvSpPr>
        <p:spPr>
          <a:xfrm>
            <a:off x="399425" y="702449"/>
            <a:ext cx="8229600" cy="764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Tour Distribution brings Worldwide Reach</a:t>
            </a:r>
          </a:p>
        </p:txBody>
      </p:sp>
      <p:sp>
        <p:nvSpPr>
          <p:cNvPr id="183" name="Shape 183"/>
          <p:cNvSpPr/>
          <p:nvPr/>
        </p:nvSpPr>
        <p:spPr>
          <a:xfrm>
            <a:off x="1955900" y="2102675"/>
            <a:ext cx="701999" cy="270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 cap="flat" cmpd="sng" w="19050">
            <a:solidFill>
              <a:srgbClr val="FFC8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800">
                <a:solidFill>
                  <a:srgbClr val="ED9E46"/>
                </a:solidFill>
                <a:latin typeface="Open Sans"/>
                <a:ea typeface="Open Sans"/>
                <a:cs typeface="Open Sans"/>
                <a:sym typeface="Open Sans"/>
              </a:rPr>
              <a:t>our office</a:t>
            </a:r>
          </a:p>
        </p:txBody>
      </p:sp>
      <p:sp>
        <p:nvSpPr>
          <p:cNvPr id="184" name="Shape 184"/>
          <p:cNvSpPr/>
          <p:nvPr/>
        </p:nvSpPr>
        <p:spPr>
          <a:xfrm rot="8100000">
            <a:off x="3831984" y="23224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 rot="8100000">
            <a:off x="3922659" y="3355602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 rot="8100000">
            <a:off x="6867635" y="2866402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 rot="8100000">
            <a:off x="7482885" y="4607952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 rot="8100000">
            <a:off x="2621009" y="430522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 rot="8100000">
            <a:off x="759984" y="24610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 rot="8100000">
            <a:off x="904134" y="21642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 rot="8100000">
            <a:off x="1642484" y="23224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 rot="8100000">
            <a:off x="1481259" y="24610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 rot="8100000">
            <a:off x="1850084" y="24610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/>
        </p:nvSpPr>
        <p:spPr>
          <a:xfrm rot="8100000">
            <a:off x="4039584" y="21330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 rot="8100000">
            <a:off x="1688859" y="2744352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4294967295" type="ctrTitle"/>
          </p:nvPr>
        </p:nvSpPr>
        <p:spPr>
          <a:xfrm>
            <a:off x="862675" y="587125"/>
            <a:ext cx="6009299" cy="101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7200"/>
              <a:t>1.2 Billion</a:t>
            </a:r>
            <a:r>
              <a:rPr lang="en" sz="7200">
                <a:solidFill>
                  <a:srgbClr val="FD977F"/>
                </a:solidFill>
              </a:rPr>
              <a:t>$</a:t>
            </a:r>
          </a:p>
        </p:txBody>
      </p:sp>
      <p:sp>
        <p:nvSpPr>
          <p:cNvPr id="201" name="Shape 201"/>
          <p:cNvSpPr txBox="1"/>
          <p:nvPr>
            <p:ph idx="4294967295" type="subTitle"/>
          </p:nvPr>
        </p:nvSpPr>
        <p:spPr>
          <a:xfrm>
            <a:off x="862675" y="1686925"/>
            <a:ext cx="6093599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/>
              <a:t>Total Coach Transaction volume in 2015</a:t>
            </a:r>
          </a:p>
        </p:txBody>
      </p:sp>
      <p:sp>
        <p:nvSpPr>
          <p:cNvPr id="202" name="Shape 202"/>
          <p:cNvSpPr txBox="1"/>
          <p:nvPr>
            <p:ph idx="4294967295" type="ctrTitle"/>
          </p:nvPr>
        </p:nvSpPr>
        <p:spPr>
          <a:xfrm>
            <a:off x="862675" y="4651174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7200"/>
              <a:t>100</a:t>
            </a:r>
            <a:r>
              <a:rPr lang="en" sz="7200">
                <a:solidFill>
                  <a:srgbClr val="FD977F"/>
                </a:solidFill>
              </a:rPr>
              <a:t>%</a:t>
            </a:r>
          </a:p>
        </p:txBody>
      </p:sp>
      <p:sp>
        <p:nvSpPr>
          <p:cNvPr id="203" name="Shape 203"/>
          <p:cNvSpPr txBox="1"/>
          <p:nvPr>
            <p:ph idx="4294967295" type="subTitle"/>
          </p:nvPr>
        </p:nvSpPr>
        <p:spPr>
          <a:xfrm>
            <a:off x="862675" y="5615544"/>
            <a:ext cx="7772400" cy="61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/>
              <a:t>Total success!</a:t>
            </a:r>
          </a:p>
        </p:txBody>
      </p:sp>
      <p:sp>
        <p:nvSpPr>
          <p:cNvPr id="204" name="Shape 204"/>
          <p:cNvSpPr txBox="1"/>
          <p:nvPr>
            <p:ph idx="4294967295" type="ctrTitle"/>
          </p:nvPr>
        </p:nvSpPr>
        <p:spPr>
          <a:xfrm>
            <a:off x="862675" y="2616599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7200"/>
              <a:t>___</a:t>
            </a:r>
            <a:r>
              <a:rPr lang="en" sz="7200">
                <a:solidFill>
                  <a:srgbClr val="FFC800"/>
                </a:solidFill>
              </a:rPr>
              <a:t> </a:t>
            </a:r>
            <a:r>
              <a:rPr lang="en">
                <a:solidFill>
                  <a:srgbClr val="45AFDC"/>
                </a:solidFill>
              </a:rPr>
              <a:t>transaction</a:t>
            </a:r>
          </a:p>
        </p:txBody>
      </p:sp>
      <p:sp>
        <p:nvSpPr>
          <p:cNvPr id="205" name="Shape 205"/>
          <p:cNvSpPr txBox="1"/>
          <p:nvPr>
            <p:ph idx="4294967295" type="subTitle"/>
          </p:nvPr>
        </p:nvSpPr>
        <p:spPr>
          <a:xfrm>
            <a:off x="862675" y="3710544"/>
            <a:ext cx="7772400" cy="61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/>
              <a:t>Closed Transactions</a:t>
            </a:r>
          </a:p>
        </p:txBody>
      </p:sp>
      <p:sp>
        <p:nvSpPr>
          <p:cNvPr id="206" name="Shape 206"/>
          <p:cNvSpPr/>
          <p:nvPr/>
        </p:nvSpPr>
        <p:spPr>
          <a:xfrm>
            <a:off x="0" y="910275"/>
            <a:ext cx="663300" cy="663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0" y="2913243"/>
            <a:ext cx="663300" cy="663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0" y="4916212"/>
            <a:ext cx="663300" cy="663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0150" y="3276250"/>
            <a:ext cx="1304925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D977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4294967295" type="ctrTitle"/>
          </p:nvPr>
        </p:nvSpPr>
        <p:spPr>
          <a:xfrm>
            <a:off x="457200" y="8157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THANKS!</a:t>
            </a:r>
          </a:p>
        </p:txBody>
      </p:sp>
      <p:sp>
        <p:nvSpPr>
          <p:cNvPr id="215" name="Shape 215"/>
          <p:cNvSpPr txBox="1"/>
          <p:nvPr>
            <p:ph idx="4294967295" type="subTitle"/>
          </p:nvPr>
        </p:nvSpPr>
        <p:spPr>
          <a:xfrm>
            <a:off x="457200" y="2186550"/>
            <a:ext cx="65937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1D98C7"/>
                </a:solidFill>
                <a:latin typeface="Montserrat"/>
                <a:ea typeface="Montserrat"/>
                <a:cs typeface="Montserrat"/>
                <a:sym typeface="Montserrat"/>
              </a:rPr>
              <a:t>Any questions?</a:t>
            </a:r>
          </a:p>
        </p:txBody>
      </p:sp>
      <p:sp>
        <p:nvSpPr>
          <p:cNvPr id="216" name="Shape 216"/>
          <p:cNvSpPr txBox="1"/>
          <p:nvPr>
            <p:ph idx="4294967295" type="body"/>
          </p:nvPr>
        </p:nvSpPr>
        <p:spPr>
          <a:xfrm>
            <a:off x="457200" y="3826275"/>
            <a:ext cx="4863899" cy="24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You can find me at: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[ your contact info]</a:t>
            </a:r>
          </a:p>
        </p:txBody>
      </p:sp>
      <p:sp>
        <p:nvSpPr>
          <p:cNvPr id="217" name="Shape 217"/>
          <p:cNvSpPr/>
          <p:nvPr/>
        </p:nvSpPr>
        <p:spPr>
          <a:xfrm>
            <a:off x="581050" y="336337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4294967295" type="ctrTitle"/>
          </p:nvPr>
        </p:nvSpPr>
        <p:spPr>
          <a:xfrm>
            <a:off x="1981200" y="670200"/>
            <a:ext cx="6047100" cy="17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Here to Help!</a:t>
            </a:r>
          </a:p>
        </p:txBody>
      </p:sp>
      <p:sp>
        <p:nvSpPr>
          <p:cNvPr id="82" name="Shape 82"/>
          <p:cNvSpPr txBox="1"/>
          <p:nvPr>
            <p:ph idx="4294967295" type="subTitle"/>
          </p:nvPr>
        </p:nvSpPr>
        <p:spPr>
          <a:xfrm>
            <a:off x="2026375" y="2186550"/>
            <a:ext cx="6001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D977F"/>
                </a:solidFill>
                <a:latin typeface="Montserrat"/>
                <a:ea typeface="Montserrat"/>
                <a:cs typeface="Montserrat"/>
                <a:sym typeface="Montserrat"/>
              </a:rPr>
              <a:t>I AM [your name]</a:t>
            </a:r>
          </a:p>
        </p:txBody>
      </p:sp>
      <p:sp>
        <p:nvSpPr>
          <p:cNvPr id="83" name="Shape 83"/>
          <p:cNvSpPr txBox="1"/>
          <p:nvPr>
            <p:ph idx="4294967295" type="body"/>
          </p:nvPr>
        </p:nvSpPr>
        <p:spPr>
          <a:xfrm>
            <a:off x="2026500" y="3417525"/>
            <a:ext cx="6001800" cy="315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Selling real estate since ____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You can find me at: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[add contact info]</a:t>
            </a:r>
          </a:p>
        </p:txBody>
      </p:sp>
      <p:sp>
        <p:nvSpPr>
          <p:cNvPr id="84" name="Shape 84"/>
          <p:cNvSpPr/>
          <p:nvPr/>
        </p:nvSpPr>
        <p:spPr>
          <a:xfrm>
            <a:off x="297100" y="1609275"/>
            <a:ext cx="1427699" cy="11636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Upload Photo &amp; place here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Coach’s Focus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481675" y="4658725"/>
            <a:ext cx="6093599" cy="109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You as a seller to maximize your sales price!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5650" y="2790837"/>
            <a:ext cx="1304925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Marketing Strategy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Professional Photography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Gets a higher price for your home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Photos &amp; FloorPlans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Online Virtual Tours &amp; Offline Marketing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Provide tons of information to the online buyer to help them screen &amp; process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368224"/>
            <a:ext cx="8229600" cy="764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103" name="Shape 103"/>
          <p:cNvSpPr/>
          <p:nvPr/>
        </p:nvSpPr>
        <p:spPr>
          <a:xfrm>
            <a:off x="3098480" y="2545650"/>
            <a:ext cx="2988899" cy="1766700"/>
          </a:xfrm>
          <a:prstGeom prst="chevron">
            <a:avLst>
              <a:gd fmla="val 29853" name="adj"/>
            </a:avLst>
          </a:prstGeom>
          <a:noFill/>
          <a:ln cap="flat" cmpd="sng" w="1905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</a:t>
            </a:r>
          </a:p>
          <a:p>
            <a:pPr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Prepare Marketing</a:t>
            </a:r>
          </a:p>
        </p:txBody>
      </p:sp>
      <p:sp>
        <p:nvSpPr>
          <p:cNvPr id="104" name="Shape 104"/>
          <p:cNvSpPr/>
          <p:nvPr/>
        </p:nvSpPr>
        <p:spPr>
          <a:xfrm>
            <a:off x="5697929" y="2545650"/>
            <a:ext cx="2988899" cy="1766700"/>
          </a:xfrm>
          <a:prstGeom prst="chevron">
            <a:avLst>
              <a:gd fmla="val 29853" name="adj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3.</a:t>
            </a:r>
          </a:p>
          <a:p>
            <a:pPr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Market</a:t>
            </a:r>
          </a:p>
          <a:p>
            <a:pPr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Listing</a:t>
            </a:r>
          </a:p>
        </p:txBody>
      </p:sp>
      <p:sp>
        <p:nvSpPr>
          <p:cNvPr id="105" name="Shape 105"/>
          <p:cNvSpPr/>
          <p:nvPr/>
        </p:nvSpPr>
        <p:spPr>
          <a:xfrm>
            <a:off x="507680" y="2545650"/>
            <a:ext cx="2988899" cy="1766700"/>
          </a:xfrm>
          <a:prstGeom prst="chevron">
            <a:avLst>
              <a:gd fmla="val 29853" name="adj"/>
            </a:avLst>
          </a:prstGeom>
          <a:noFill/>
          <a:ln cap="flat" cmpd="sng" w="19050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</a:p>
          <a:p>
            <a:pPr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Price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Listing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1535" y="2583893"/>
            <a:ext cx="424384" cy="42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9931" y="2583899"/>
            <a:ext cx="424384" cy="42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5061" y="2583901"/>
            <a:ext cx="424384" cy="424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D977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4294967295" type="ctrTitle"/>
          </p:nvPr>
        </p:nvSpPr>
        <p:spPr>
          <a:xfrm>
            <a:off x="673975" y="3420475"/>
            <a:ext cx="8012399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/>
              <a:t>92%</a:t>
            </a:r>
          </a:p>
        </p:txBody>
      </p:sp>
      <p:sp>
        <p:nvSpPr>
          <p:cNvPr id="114" name="Shape 114"/>
          <p:cNvSpPr txBox="1"/>
          <p:nvPr>
            <p:ph idx="4294967295" type="subTitle"/>
          </p:nvPr>
        </p:nvSpPr>
        <p:spPr>
          <a:xfrm>
            <a:off x="479925" y="4966975"/>
            <a:ext cx="8204699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Number of buyers that use the Internet to search for their next home...and 50% of them do it via a mobile device!</a:t>
            </a:r>
          </a:p>
        </p:txBody>
      </p:sp>
      <p:sp>
        <p:nvSpPr>
          <p:cNvPr id="115" name="Shape 115"/>
          <p:cNvSpPr/>
          <p:nvPr/>
        </p:nvSpPr>
        <p:spPr>
          <a:xfrm>
            <a:off x="2584275" y="3420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947325" y="-553499"/>
            <a:ext cx="3093624" cy="4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8850" y="284349"/>
            <a:ext cx="3610552" cy="27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D977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1513800" y="2882400"/>
            <a:ext cx="6116400" cy="1093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 use a combination of online &amp; offline tools to help sell your Home quickly and efficiently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4294967295" type="title"/>
          </p:nvPr>
        </p:nvSpPr>
        <p:spPr>
          <a:xfrm>
            <a:off x="214575" y="3197825"/>
            <a:ext cx="8855099" cy="7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/>
              <a:t>Interactive </a:t>
            </a:r>
            <a:r>
              <a:rPr lang="en" sz="6000">
                <a:solidFill>
                  <a:srgbClr val="FD977F"/>
                </a:solidFill>
              </a:rPr>
              <a:t>FloorPlans</a:t>
            </a:r>
          </a:p>
        </p:txBody>
      </p:sp>
      <p:sp>
        <p:nvSpPr>
          <p:cNvPr id="128" name="Shape 128"/>
          <p:cNvSpPr txBox="1"/>
          <p:nvPr>
            <p:ph idx="4294967295" type="subTitle"/>
          </p:nvPr>
        </p:nvSpPr>
        <p:spPr>
          <a:xfrm>
            <a:off x="481675" y="4787650"/>
            <a:ext cx="8158199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Combines Photos with 2D &amp; 3D FloorPlans in easy, point &amp; click navigation</a:t>
            </a:r>
          </a:p>
        </p:txBody>
      </p:sp>
      <p:sp>
        <p:nvSpPr>
          <p:cNvPr id="129" name="Shape 129"/>
          <p:cNvSpPr/>
          <p:nvPr/>
        </p:nvSpPr>
        <p:spPr>
          <a:xfrm>
            <a:off x="3979200" y="4415350"/>
            <a:ext cx="11856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419" y="1544434"/>
            <a:ext cx="1040600" cy="104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1299" y="1838824"/>
            <a:ext cx="250850" cy="2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199" y="1793149"/>
            <a:ext cx="250850" cy="2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099" y="2121249"/>
            <a:ext cx="250850" cy="2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199" y="2121249"/>
            <a:ext cx="250850" cy="2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6699" y="1348874"/>
            <a:ext cx="250850" cy="2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0" y="0"/>
            <a:ext cx="5537700" cy="1922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4294967295" type="title"/>
          </p:nvPr>
        </p:nvSpPr>
        <p:spPr>
          <a:xfrm>
            <a:off x="63675" y="0"/>
            <a:ext cx="5639099" cy="12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1D98C7"/>
                </a:solidFill>
              </a:rPr>
              <a:t>HD Photos</a:t>
            </a:r>
          </a:p>
        </p:txBody>
      </p:sp>
      <p:sp>
        <p:nvSpPr>
          <p:cNvPr id="142" name="Shape 142"/>
          <p:cNvSpPr txBox="1"/>
          <p:nvPr>
            <p:ph idx="4294967295" type="body"/>
          </p:nvPr>
        </p:nvSpPr>
        <p:spPr>
          <a:xfrm>
            <a:off x="420250" y="758850"/>
            <a:ext cx="38070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1D98C7"/>
                </a:solidFill>
              </a:rPr>
              <a:t>Big, Clear Photo Gallery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9762"/>
            <a:ext cx="9144000" cy="48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2250" y="402212"/>
            <a:ext cx="1304925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