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9144000"/>
  <p:notesSz cx="6858000" cy="9144000"/>
  <p:embeddedFontLst>
    <p:embeddedFont>
      <p:font typeface="Montserrat"/>
      <p:regular r:id="rId20"/>
      <p:bold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OpenSans-regular.fntdata"/><Relationship Id="rId21" Type="http://schemas.openxmlformats.org/officeDocument/2006/relationships/font" Target="fonts/Montserrat-bold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443450" y="3874950"/>
            <a:ext cx="6154500" cy="1583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5800"/>
            </a:lvl1pPr>
            <a:lvl2pPr lvl="1" algn="ctr">
              <a:spcBef>
                <a:spcPts val="0"/>
              </a:spcBef>
              <a:buSzPct val="100000"/>
              <a:defRPr sz="5800"/>
            </a:lvl2pPr>
            <a:lvl3pPr lvl="2" algn="ctr">
              <a:spcBef>
                <a:spcPts val="0"/>
              </a:spcBef>
              <a:buSzPct val="100000"/>
              <a:defRPr sz="5800"/>
            </a:lvl3pPr>
            <a:lvl4pPr lvl="3" algn="ctr">
              <a:spcBef>
                <a:spcPts val="0"/>
              </a:spcBef>
              <a:buSzPct val="100000"/>
              <a:defRPr sz="5800"/>
            </a:lvl4pPr>
            <a:lvl5pPr lvl="4" algn="ctr">
              <a:spcBef>
                <a:spcPts val="0"/>
              </a:spcBef>
              <a:buSzPct val="100000"/>
              <a:defRPr sz="5800"/>
            </a:lvl5pPr>
            <a:lvl6pPr lvl="5" algn="ctr">
              <a:spcBef>
                <a:spcPts val="0"/>
              </a:spcBef>
              <a:buSzPct val="100000"/>
              <a:defRPr sz="5800"/>
            </a:lvl6pPr>
            <a:lvl7pPr lvl="6" algn="ctr">
              <a:spcBef>
                <a:spcPts val="0"/>
              </a:spcBef>
              <a:buSzPct val="100000"/>
              <a:defRPr sz="5800"/>
            </a:lvl7pPr>
            <a:lvl8pPr lvl="7" algn="ctr">
              <a:spcBef>
                <a:spcPts val="0"/>
              </a:spcBef>
              <a:buSzPct val="100000"/>
              <a:defRPr sz="5800"/>
            </a:lvl8pPr>
            <a:lvl9pPr lvl="8" algn="ctr">
              <a:spcBef>
                <a:spcPts val="0"/>
              </a:spcBef>
              <a:buSzPct val="100000"/>
              <a:defRPr sz="5800"/>
            </a:lvl9pPr>
          </a:lstStyle>
          <a:p/>
        </p:txBody>
      </p:sp>
      <p:sp>
        <p:nvSpPr>
          <p:cNvPr id="10" name="Shape 10"/>
          <p:cNvSpPr/>
          <p:nvPr/>
        </p:nvSpPr>
        <p:spPr>
          <a:xfrm>
            <a:off x="581050" y="5857225"/>
            <a:ext cx="6016799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588700" y="5875075"/>
            <a:ext cx="7966499" cy="371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49" name="Shape 49"/>
          <p:cNvSpPr/>
          <p:nvPr/>
        </p:nvSpPr>
        <p:spPr>
          <a:xfrm>
            <a:off x="2584275" y="60222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1 column - Gold">
    <p:bg>
      <p:bgPr>
        <a:solidFill>
          <a:srgbClr val="ED9E46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561950" y="2507725"/>
            <a:ext cx="8020199" cy="3753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/>
          <p:nvPr/>
        </p:nvSpPr>
        <p:spPr>
          <a:xfrm>
            <a:off x="0" y="1490900"/>
            <a:ext cx="412800" cy="344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2 columns - Gold">
    <p:bg>
      <p:bgPr>
        <a:solidFill>
          <a:srgbClr val="ED9E46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2469612"/>
            <a:ext cx="3561000" cy="4098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buSzPct val="100000"/>
              <a:defRPr sz="2400"/>
            </a:lvl1pPr>
            <a:lvl2pPr lvl="1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lvl="2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lvl="3" rtl="0">
              <a:lnSpc>
                <a:spcPct val="115000"/>
              </a:lnSpc>
              <a:spcBef>
                <a:spcPts val="0"/>
              </a:spcBef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5131069" y="2469500"/>
            <a:ext cx="3600000" cy="4098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buSzPct val="100000"/>
              <a:defRPr sz="2400"/>
            </a:lvl1pPr>
            <a:lvl2pPr lvl="1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lvl="2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lvl="3" rtl="0">
              <a:lnSpc>
                <a:spcPct val="115000"/>
              </a:lnSpc>
              <a:spcBef>
                <a:spcPts val="0"/>
              </a:spcBef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/>
          <p:nvPr/>
        </p:nvSpPr>
        <p:spPr>
          <a:xfrm>
            <a:off x="0" y="1490900"/>
            <a:ext cx="412800" cy="344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 - Gold">
    <p:bg>
      <p:bgPr>
        <a:solidFill>
          <a:srgbClr val="ED9E46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97575" y="2461850"/>
            <a:ext cx="2691000" cy="3784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1pPr>
            <a:lvl2pPr lvl="1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lvl="2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lvl="3" rtl="0">
              <a:lnSpc>
                <a:spcPct val="115000"/>
              </a:lnSpc>
              <a:spcBef>
                <a:spcPts val="0"/>
              </a:spcBef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3226491" y="2461850"/>
            <a:ext cx="2691000" cy="3784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1pPr>
            <a:lvl2pPr lvl="1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lvl="2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lvl="3" rtl="0">
              <a:lnSpc>
                <a:spcPct val="115000"/>
              </a:lnSpc>
              <a:spcBef>
                <a:spcPts val="0"/>
              </a:spcBef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3" type="body"/>
          </p:nvPr>
        </p:nvSpPr>
        <p:spPr>
          <a:xfrm>
            <a:off x="6055407" y="2461850"/>
            <a:ext cx="2691000" cy="3784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1pPr>
            <a:lvl2pPr lvl="1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lvl="2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lvl="3" rtl="0">
              <a:lnSpc>
                <a:spcPct val="115000"/>
              </a:lnSpc>
              <a:spcBef>
                <a:spcPts val="0"/>
              </a:spcBef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/>
          <p:nvPr/>
        </p:nvSpPr>
        <p:spPr>
          <a:xfrm>
            <a:off x="0" y="1490900"/>
            <a:ext cx="412800" cy="344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only - Gold">
    <p:bg>
      <p:bgPr>
        <a:solidFill>
          <a:srgbClr val="ED9E46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368224"/>
            <a:ext cx="8229600" cy="764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/>
          <p:nvPr/>
        </p:nvSpPr>
        <p:spPr>
          <a:xfrm>
            <a:off x="2584275" y="608747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 - Gold">
    <p:bg>
      <p:bgPr>
        <a:solidFill>
          <a:srgbClr val="ED9E46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588700" y="5875075"/>
            <a:ext cx="7966499" cy="371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71" name="Shape 71"/>
          <p:cNvSpPr/>
          <p:nvPr/>
        </p:nvSpPr>
        <p:spPr>
          <a:xfrm>
            <a:off x="2584275" y="60222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- Gold">
    <p:bg>
      <p:bgPr>
        <a:solidFill>
          <a:srgbClr val="ED9E46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 - Teal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565775" y="2111125"/>
            <a:ext cx="6009299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481675" y="4658725"/>
            <a:ext cx="6093599" cy="1092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/>
          <p:nvPr/>
        </p:nvSpPr>
        <p:spPr>
          <a:xfrm>
            <a:off x="581050" y="4074025"/>
            <a:ext cx="6016799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 - Gold">
    <p:bg>
      <p:bgPr>
        <a:solidFill>
          <a:srgbClr val="ED9E46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565775" y="2111125"/>
            <a:ext cx="6009299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481675" y="4658725"/>
            <a:ext cx="6093599" cy="1092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" name="Shape 18"/>
          <p:cNvSpPr/>
          <p:nvPr/>
        </p:nvSpPr>
        <p:spPr>
          <a:xfrm>
            <a:off x="581050" y="4074025"/>
            <a:ext cx="6016799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- Teal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1513800" y="2882400"/>
            <a:ext cx="6116400" cy="109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 i="1"/>
            </a:lvl1pPr>
            <a:lvl2pPr lvl="1" rtl="0" algn="ctr">
              <a:spcBef>
                <a:spcPts val="0"/>
              </a:spcBef>
              <a:defRPr i="1"/>
            </a:lvl2pPr>
            <a:lvl3pPr lvl="2" rtl="0" algn="ctr">
              <a:spcBef>
                <a:spcPts val="0"/>
              </a:spcBef>
              <a:defRPr i="1"/>
            </a:lvl3pPr>
            <a:lvl4pPr lvl="3" rtl="0" algn="ctr">
              <a:spcBef>
                <a:spcPts val="0"/>
              </a:spcBef>
              <a:defRPr i="1"/>
            </a:lvl4pPr>
            <a:lvl5pPr lvl="4" rtl="0" algn="ctr">
              <a:spcBef>
                <a:spcPts val="0"/>
              </a:spcBef>
              <a:defRPr i="1"/>
            </a:lvl5pPr>
            <a:lvl6pPr lvl="5" rtl="0" algn="ctr">
              <a:spcBef>
                <a:spcPts val="0"/>
              </a:spcBef>
              <a:defRPr i="1"/>
            </a:lvl6pPr>
            <a:lvl7pPr lvl="6" rtl="0" algn="ctr">
              <a:spcBef>
                <a:spcPts val="0"/>
              </a:spcBef>
              <a:defRPr i="1"/>
            </a:lvl7pPr>
            <a:lvl8pPr lvl="7" rtl="0" algn="ctr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/>
        </p:txBody>
      </p:sp>
      <p:sp>
        <p:nvSpPr>
          <p:cNvPr id="21" name="Shape 21"/>
          <p:cNvSpPr txBox="1"/>
          <p:nvPr/>
        </p:nvSpPr>
        <p:spPr>
          <a:xfrm>
            <a:off x="3593400" y="15752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9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</a:p>
        </p:txBody>
      </p:sp>
      <p:sp>
        <p:nvSpPr>
          <p:cNvPr id="22" name="Shape 22"/>
          <p:cNvSpPr/>
          <p:nvPr/>
        </p:nvSpPr>
        <p:spPr>
          <a:xfrm>
            <a:off x="2584275" y="608747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584275" y="60222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- Gold">
    <p:bg>
      <p:bgPr>
        <a:solidFill>
          <a:srgbClr val="ED9E46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1513800" y="2882400"/>
            <a:ext cx="6116400" cy="109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 i="1"/>
            </a:lvl1pPr>
            <a:lvl2pPr lvl="1" rtl="0" algn="ctr">
              <a:spcBef>
                <a:spcPts val="0"/>
              </a:spcBef>
              <a:defRPr i="1"/>
            </a:lvl2pPr>
            <a:lvl3pPr lvl="2" rtl="0" algn="ctr">
              <a:spcBef>
                <a:spcPts val="0"/>
              </a:spcBef>
              <a:defRPr i="1"/>
            </a:lvl3pPr>
            <a:lvl4pPr lvl="3" rtl="0" algn="ctr">
              <a:spcBef>
                <a:spcPts val="0"/>
              </a:spcBef>
              <a:defRPr i="1"/>
            </a:lvl4pPr>
            <a:lvl5pPr lvl="4" rtl="0" algn="ctr">
              <a:spcBef>
                <a:spcPts val="0"/>
              </a:spcBef>
              <a:defRPr i="1"/>
            </a:lvl5pPr>
            <a:lvl6pPr lvl="5" rtl="0" algn="ctr">
              <a:spcBef>
                <a:spcPts val="0"/>
              </a:spcBef>
              <a:defRPr i="1"/>
            </a:lvl6pPr>
            <a:lvl7pPr lvl="6" rtl="0" algn="ctr">
              <a:spcBef>
                <a:spcPts val="0"/>
              </a:spcBef>
              <a:defRPr i="1"/>
            </a:lvl7pPr>
            <a:lvl8pPr lvl="7" rtl="0" algn="ctr">
              <a:spcBef>
                <a:spcPts val="0"/>
              </a:spcBef>
              <a:defRPr i="1"/>
            </a:lvl8pPr>
            <a:lvl9pPr lvl="8" rtl="0" algn="ctr">
              <a:spcBef>
                <a:spcPts val="0"/>
              </a:spcBef>
              <a:defRPr i="1"/>
            </a:lvl9pPr>
          </a:lstStyle>
          <a:p/>
        </p:txBody>
      </p:sp>
      <p:sp>
        <p:nvSpPr>
          <p:cNvPr id="26" name="Shape 26"/>
          <p:cNvSpPr txBox="1"/>
          <p:nvPr/>
        </p:nvSpPr>
        <p:spPr>
          <a:xfrm>
            <a:off x="3593400" y="15752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9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</a:p>
        </p:txBody>
      </p:sp>
      <p:sp>
        <p:nvSpPr>
          <p:cNvPr id="27" name="Shape 27"/>
          <p:cNvSpPr/>
          <p:nvPr/>
        </p:nvSpPr>
        <p:spPr>
          <a:xfrm>
            <a:off x="2584275" y="608747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584275" y="60222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561950" y="2507725"/>
            <a:ext cx="8020199" cy="3753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/>
          <p:nvPr/>
        </p:nvSpPr>
        <p:spPr>
          <a:xfrm>
            <a:off x="0" y="1490900"/>
            <a:ext cx="412800" cy="344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2469612"/>
            <a:ext cx="3561000" cy="4098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buSzPct val="100000"/>
              <a:defRPr sz="2400"/>
            </a:lvl1pPr>
            <a:lvl2pPr lvl="1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lvl="2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lvl="3">
              <a:lnSpc>
                <a:spcPct val="115000"/>
              </a:lnSpc>
              <a:spcBef>
                <a:spcPts val="0"/>
              </a:spcBef>
              <a:defRPr/>
            </a:lvl4pPr>
            <a:lvl5pPr lvl="4">
              <a:lnSpc>
                <a:spcPct val="115000"/>
              </a:lnSpc>
              <a:spcBef>
                <a:spcPts val="0"/>
              </a:spcBef>
              <a:defRPr/>
            </a:lvl5pPr>
            <a:lvl6pPr lvl="5">
              <a:lnSpc>
                <a:spcPct val="115000"/>
              </a:lnSpc>
              <a:spcBef>
                <a:spcPts val="0"/>
              </a:spcBef>
              <a:defRPr/>
            </a:lvl6pPr>
            <a:lvl7pPr lvl="6">
              <a:lnSpc>
                <a:spcPct val="115000"/>
              </a:lnSpc>
              <a:spcBef>
                <a:spcPts val="0"/>
              </a:spcBef>
              <a:defRPr/>
            </a:lvl7pPr>
            <a:lvl8pPr lvl="7">
              <a:lnSpc>
                <a:spcPct val="115000"/>
              </a:lnSpc>
              <a:spcBef>
                <a:spcPts val="0"/>
              </a:spcBef>
              <a:defRPr/>
            </a:lvl8pPr>
            <a:lvl9pPr lvl="8"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5131069" y="2469500"/>
            <a:ext cx="3600000" cy="4098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buSzPct val="100000"/>
              <a:defRPr sz="2400"/>
            </a:lvl1pPr>
            <a:lvl2pPr lvl="1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lvl="2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lvl="3">
              <a:lnSpc>
                <a:spcPct val="115000"/>
              </a:lnSpc>
              <a:spcBef>
                <a:spcPts val="0"/>
              </a:spcBef>
              <a:defRPr/>
            </a:lvl4pPr>
            <a:lvl5pPr lvl="4">
              <a:lnSpc>
                <a:spcPct val="115000"/>
              </a:lnSpc>
              <a:spcBef>
                <a:spcPts val="0"/>
              </a:spcBef>
              <a:defRPr/>
            </a:lvl5pPr>
            <a:lvl6pPr lvl="5">
              <a:lnSpc>
                <a:spcPct val="115000"/>
              </a:lnSpc>
              <a:spcBef>
                <a:spcPts val="0"/>
              </a:spcBef>
              <a:defRPr/>
            </a:lvl6pPr>
            <a:lvl7pPr lvl="6">
              <a:lnSpc>
                <a:spcPct val="115000"/>
              </a:lnSpc>
              <a:spcBef>
                <a:spcPts val="0"/>
              </a:spcBef>
              <a:defRPr/>
            </a:lvl7pPr>
            <a:lvl8pPr lvl="7">
              <a:lnSpc>
                <a:spcPct val="115000"/>
              </a:lnSpc>
              <a:spcBef>
                <a:spcPts val="0"/>
              </a:spcBef>
              <a:defRPr/>
            </a:lvl8pPr>
            <a:lvl9pPr lvl="8"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/>
          <p:nvPr/>
        </p:nvSpPr>
        <p:spPr>
          <a:xfrm>
            <a:off x="0" y="1490900"/>
            <a:ext cx="412800" cy="344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97575" y="2461850"/>
            <a:ext cx="2691000" cy="3784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1pPr>
            <a:lvl2pPr lvl="1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lvl="2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lvl="3" rtl="0">
              <a:lnSpc>
                <a:spcPct val="115000"/>
              </a:lnSpc>
              <a:spcBef>
                <a:spcPts val="0"/>
              </a:spcBef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3226491" y="2461850"/>
            <a:ext cx="2691000" cy="3784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1pPr>
            <a:lvl2pPr lvl="1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lvl="2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lvl="3" rtl="0">
              <a:lnSpc>
                <a:spcPct val="115000"/>
              </a:lnSpc>
              <a:spcBef>
                <a:spcPts val="0"/>
              </a:spcBef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6055407" y="2461850"/>
            <a:ext cx="2691000" cy="3784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1pPr>
            <a:lvl2pPr lvl="1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lvl="2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lvl="3" rtl="0">
              <a:lnSpc>
                <a:spcPct val="115000"/>
              </a:lnSpc>
              <a:spcBef>
                <a:spcPts val="0"/>
              </a:spcBef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/>
          <p:nvPr/>
        </p:nvSpPr>
        <p:spPr>
          <a:xfrm>
            <a:off x="0" y="1490900"/>
            <a:ext cx="412800" cy="344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368224"/>
            <a:ext cx="8229600" cy="764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/>
          <p:nvPr/>
        </p:nvSpPr>
        <p:spPr>
          <a:xfrm>
            <a:off x="2584275" y="608747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5AFD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561950" y="2507725"/>
            <a:ext cx="8020199" cy="375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Open Sans"/>
              <a:buChar char="○"/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Open Sans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Relationship Id="rId4" Type="http://schemas.openxmlformats.org/officeDocument/2006/relationships/image" Target="../media/image0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Relationship Id="rId4" Type="http://schemas.openxmlformats.org/officeDocument/2006/relationships/image" Target="../media/image0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0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Relationship Id="rId4" Type="http://schemas.openxmlformats.org/officeDocument/2006/relationships/image" Target="../media/image03.png"/><Relationship Id="rId5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Relationship Id="rId4" Type="http://schemas.openxmlformats.org/officeDocument/2006/relationships/image" Target="../media/image0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ctrTitle"/>
          </p:nvPr>
        </p:nvSpPr>
        <p:spPr>
          <a:xfrm>
            <a:off x="468200" y="4285100"/>
            <a:ext cx="7510799" cy="1583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Allen Tate Realtors</a:t>
            </a:r>
          </a:p>
          <a:p>
            <a:pPr lvl="0">
              <a:spcBef>
                <a:spcPts val="0"/>
              </a:spcBef>
              <a:buNone/>
            </a:pPr>
            <a:r>
              <a:rPr b="0" lang="en" sz="3600"/>
              <a:t>[Your Name]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b="0" l="33857" r="33757" t="0"/>
          <a:stretch/>
        </p:blipFill>
        <p:spPr>
          <a:xfrm>
            <a:off x="7382775" y="5350225"/>
            <a:ext cx="125232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 b="4370" l="0" r="0" t="10100"/>
          <a:stretch/>
        </p:blipFill>
        <p:spPr>
          <a:xfrm>
            <a:off x="0" y="-137325"/>
            <a:ext cx="9143996" cy="447737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9650650" y="2847575"/>
            <a:ext cx="5274000" cy="61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0" y="0"/>
            <a:ext cx="5537700" cy="1922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>
            <p:ph idx="4294967295" type="title"/>
          </p:nvPr>
        </p:nvSpPr>
        <p:spPr>
          <a:xfrm>
            <a:off x="63675" y="0"/>
            <a:ext cx="5639099" cy="12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1D98C7"/>
                </a:solidFill>
              </a:rPr>
              <a:t>Interactive FloorPlan</a:t>
            </a:r>
          </a:p>
        </p:txBody>
      </p:sp>
      <p:sp>
        <p:nvSpPr>
          <p:cNvPr id="155" name="Shape 155"/>
          <p:cNvSpPr txBox="1"/>
          <p:nvPr>
            <p:ph idx="4294967295" type="body"/>
          </p:nvPr>
        </p:nvSpPr>
        <p:spPr>
          <a:xfrm>
            <a:off x="375525" y="758850"/>
            <a:ext cx="49446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1D98C7"/>
                </a:solidFill>
              </a:rPr>
              <a:t>Point &amp; Click through Property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33857" r="33757" t="0"/>
          <a:stretch/>
        </p:blipFill>
        <p:spPr>
          <a:xfrm>
            <a:off x="7180025" y="390000"/>
            <a:ext cx="125232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96759"/>
            <a:ext cx="9144000" cy="5161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0" y="0"/>
            <a:ext cx="5537700" cy="1922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>
            <p:ph idx="4294967295" type="title"/>
          </p:nvPr>
        </p:nvSpPr>
        <p:spPr>
          <a:xfrm>
            <a:off x="63675" y="0"/>
            <a:ext cx="5639099" cy="12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1D98C7"/>
                </a:solidFill>
              </a:rPr>
              <a:t>3D FloorPlan</a:t>
            </a:r>
          </a:p>
        </p:txBody>
      </p:sp>
      <p:sp>
        <p:nvSpPr>
          <p:cNvPr id="164" name="Shape 164"/>
          <p:cNvSpPr txBox="1"/>
          <p:nvPr>
            <p:ph idx="4294967295" type="body"/>
          </p:nvPr>
        </p:nvSpPr>
        <p:spPr>
          <a:xfrm>
            <a:off x="473900" y="758850"/>
            <a:ext cx="49317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1D98C7"/>
                </a:solidFill>
              </a:rPr>
              <a:t>2D, 3D Top &amp; 1st Person Views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09762"/>
            <a:ext cx="9144000" cy="48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 b="0" l="33857" r="33757" t="0"/>
          <a:stretch/>
        </p:blipFill>
        <p:spPr>
          <a:xfrm>
            <a:off x="7180025" y="390000"/>
            <a:ext cx="1252325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1282625"/>
            <a:ext cx="3978600" cy="1429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D977F"/>
                </a:solidFill>
              </a:rPr>
              <a:t>Offline Marketing</a:t>
            </a:r>
            <a:r>
              <a:rPr lang="en"/>
              <a:t> </a:t>
            </a:r>
            <a:r>
              <a:rPr b="0" lang="en"/>
              <a:t>extends utility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57200" y="3516950"/>
            <a:ext cx="3754800" cy="2846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Brochures with FloorPlans help extend marketing to open houses and more...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1160" y="0"/>
            <a:ext cx="448282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 b="0" l="33857" r="33757" t="0"/>
          <a:stretch/>
        </p:blipFill>
        <p:spPr>
          <a:xfrm>
            <a:off x="5295550" y="2711825"/>
            <a:ext cx="669475" cy="61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8616"/>
            <a:ext cx="9143999" cy="462076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>
            <p:ph type="title"/>
          </p:nvPr>
        </p:nvSpPr>
        <p:spPr>
          <a:xfrm>
            <a:off x="399425" y="702449"/>
            <a:ext cx="8229600" cy="764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Tour Distribution brings Worldwide Reach</a:t>
            </a:r>
          </a:p>
        </p:txBody>
      </p:sp>
      <p:sp>
        <p:nvSpPr>
          <p:cNvPr id="181" name="Shape 181"/>
          <p:cNvSpPr/>
          <p:nvPr/>
        </p:nvSpPr>
        <p:spPr>
          <a:xfrm>
            <a:off x="1717350" y="2341475"/>
            <a:ext cx="701999" cy="2700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 cap="flat" cmpd="sng" w="19050">
            <a:solidFill>
              <a:srgbClr val="FFC8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800">
                <a:solidFill>
                  <a:srgbClr val="ED9E46"/>
                </a:solidFill>
                <a:latin typeface="Open Sans"/>
                <a:ea typeface="Open Sans"/>
                <a:cs typeface="Open Sans"/>
                <a:sym typeface="Open Sans"/>
              </a:rPr>
              <a:t>our office</a:t>
            </a:r>
          </a:p>
        </p:txBody>
      </p:sp>
      <p:sp>
        <p:nvSpPr>
          <p:cNvPr id="182" name="Shape 182"/>
          <p:cNvSpPr/>
          <p:nvPr/>
        </p:nvSpPr>
        <p:spPr>
          <a:xfrm rot="8100000">
            <a:off x="3831984" y="2322477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/>
        </p:nvSpPr>
        <p:spPr>
          <a:xfrm rot="8100000">
            <a:off x="3922659" y="3355602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/>
        </p:nvSpPr>
        <p:spPr>
          <a:xfrm rot="8100000">
            <a:off x="6867635" y="2866402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/>
        </p:nvSpPr>
        <p:spPr>
          <a:xfrm rot="8100000">
            <a:off x="7482885" y="4607952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/>
        </p:nvSpPr>
        <p:spPr>
          <a:xfrm rot="8100000">
            <a:off x="2621009" y="4305227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/>
        </p:nvSpPr>
        <p:spPr>
          <a:xfrm rot="8100000">
            <a:off x="759984" y="2461077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/>
        </p:nvSpPr>
        <p:spPr>
          <a:xfrm rot="8100000">
            <a:off x="904134" y="2164277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/>
        </p:nvSpPr>
        <p:spPr>
          <a:xfrm rot="8100000">
            <a:off x="1642484" y="2322477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/>
        </p:nvSpPr>
        <p:spPr>
          <a:xfrm rot="8100000">
            <a:off x="1481259" y="2461077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/>
        </p:nvSpPr>
        <p:spPr>
          <a:xfrm rot="8100000">
            <a:off x="1850084" y="2461077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/>
        </p:nvSpPr>
        <p:spPr>
          <a:xfrm rot="8100000">
            <a:off x="4039584" y="2133077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/>
        </p:nvSpPr>
        <p:spPr>
          <a:xfrm rot="8100000">
            <a:off x="1688859" y="2744352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4294967295" type="ctrTitle"/>
          </p:nvPr>
        </p:nvSpPr>
        <p:spPr>
          <a:xfrm>
            <a:off x="862675" y="587125"/>
            <a:ext cx="6009299" cy="1017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7200"/>
              <a:t>xx Billion</a:t>
            </a:r>
            <a:r>
              <a:rPr lang="en" sz="7200">
                <a:solidFill>
                  <a:srgbClr val="FD977F"/>
                </a:solidFill>
              </a:rPr>
              <a:t>$</a:t>
            </a:r>
          </a:p>
        </p:txBody>
      </p:sp>
      <p:sp>
        <p:nvSpPr>
          <p:cNvPr id="199" name="Shape 199"/>
          <p:cNvSpPr txBox="1"/>
          <p:nvPr>
            <p:ph idx="4294967295" type="subTitle"/>
          </p:nvPr>
        </p:nvSpPr>
        <p:spPr>
          <a:xfrm>
            <a:off x="862675" y="1686925"/>
            <a:ext cx="6093599" cy="1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400"/>
              <a:t>Total Tate Transaction volume in 2015</a:t>
            </a:r>
          </a:p>
        </p:txBody>
      </p:sp>
      <p:sp>
        <p:nvSpPr>
          <p:cNvPr id="200" name="Shape 200"/>
          <p:cNvSpPr txBox="1"/>
          <p:nvPr>
            <p:ph idx="4294967295" type="ctrTitle"/>
          </p:nvPr>
        </p:nvSpPr>
        <p:spPr>
          <a:xfrm>
            <a:off x="862675" y="4651174"/>
            <a:ext cx="7772400" cy="119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7200"/>
              <a:t>100</a:t>
            </a:r>
            <a:r>
              <a:rPr lang="en" sz="7200">
                <a:solidFill>
                  <a:srgbClr val="FD977F"/>
                </a:solidFill>
              </a:rPr>
              <a:t>%</a:t>
            </a:r>
          </a:p>
        </p:txBody>
      </p:sp>
      <p:sp>
        <p:nvSpPr>
          <p:cNvPr id="201" name="Shape 201"/>
          <p:cNvSpPr txBox="1"/>
          <p:nvPr>
            <p:ph idx="4294967295" type="subTitle"/>
          </p:nvPr>
        </p:nvSpPr>
        <p:spPr>
          <a:xfrm>
            <a:off x="862675" y="5615544"/>
            <a:ext cx="7772400" cy="61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400"/>
              <a:t>Total success!</a:t>
            </a:r>
          </a:p>
        </p:txBody>
      </p:sp>
      <p:sp>
        <p:nvSpPr>
          <p:cNvPr id="202" name="Shape 202"/>
          <p:cNvSpPr txBox="1"/>
          <p:nvPr>
            <p:ph idx="4294967295" type="ctrTitle"/>
          </p:nvPr>
        </p:nvSpPr>
        <p:spPr>
          <a:xfrm>
            <a:off x="862675" y="2616599"/>
            <a:ext cx="7772400" cy="119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7200"/>
              <a:t>___</a:t>
            </a:r>
            <a:r>
              <a:rPr lang="en" sz="7200">
                <a:solidFill>
                  <a:srgbClr val="FFC800"/>
                </a:solidFill>
              </a:rPr>
              <a:t> </a:t>
            </a:r>
            <a:r>
              <a:rPr lang="en">
                <a:solidFill>
                  <a:srgbClr val="45AFDC"/>
                </a:solidFill>
              </a:rPr>
              <a:t>transaction</a:t>
            </a:r>
          </a:p>
        </p:txBody>
      </p:sp>
      <p:sp>
        <p:nvSpPr>
          <p:cNvPr id="203" name="Shape 203"/>
          <p:cNvSpPr txBox="1"/>
          <p:nvPr>
            <p:ph idx="4294967295" type="subTitle"/>
          </p:nvPr>
        </p:nvSpPr>
        <p:spPr>
          <a:xfrm>
            <a:off x="862675" y="3710544"/>
            <a:ext cx="7772400" cy="61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400"/>
              <a:t>Closed Transactions</a:t>
            </a:r>
          </a:p>
        </p:txBody>
      </p:sp>
      <p:sp>
        <p:nvSpPr>
          <p:cNvPr id="204" name="Shape 204"/>
          <p:cNvSpPr/>
          <p:nvPr/>
        </p:nvSpPr>
        <p:spPr>
          <a:xfrm>
            <a:off x="0" y="910275"/>
            <a:ext cx="663300" cy="663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0" y="2913243"/>
            <a:ext cx="663300" cy="663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0" y="4916212"/>
            <a:ext cx="663300" cy="663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 b="0" l="33857" r="33757" t="0"/>
          <a:stretch/>
        </p:blipFill>
        <p:spPr>
          <a:xfrm>
            <a:off x="7132300" y="3037775"/>
            <a:ext cx="1252325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D977F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4294967295" type="ctrTitle"/>
          </p:nvPr>
        </p:nvSpPr>
        <p:spPr>
          <a:xfrm>
            <a:off x="457200" y="8157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/>
              <a:t>THANKS!</a:t>
            </a:r>
          </a:p>
        </p:txBody>
      </p:sp>
      <p:sp>
        <p:nvSpPr>
          <p:cNvPr id="213" name="Shape 213"/>
          <p:cNvSpPr txBox="1"/>
          <p:nvPr>
            <p:ph idx="4294967295" type="subTitle"/>
          </p:nvPr>
        </p:nvSpPr>
        <p:spPr>
          <a:xfrm>
            <a:off x="457200" y="2186550"/>
            <a:ext cx="65937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1D98C7"/>
                </a:solidFill>
                <a:latin typeface="Montserrat"/>
                <a:ea typeface="Montserrat"/>
                <a:cs typeface="Montserrat"/>
                <a:sym typeface="Montserrat"/>
              </a:rPr>
              <a:t>Any questions?</a:t>
            </a:r>
          </a:p>
        </p:txBody>
      </p:sp>
      <p:sp>
        <p:nvSpPr>
          <p:cNvPr id="214" name="Shape 214"/>
          <p:cNvSpPr txBox="1"/>
          <p:nvPr>
            <p:ph idx="4294967295" type="body"/>
          </p:nvPr>
        </p:nvSpPr>
        <p:spPr>
          <a:xfrm>
            <a:off x="457200" y="3826275"/>
            <a:ext cx="4863899" cy="24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You can find me at: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[ your contact info]</a:t>
            </a:r>
          </a:p>
        </p:txBody>
      </p:sp>
      <p:sp>
        <p:nvSpPr>
          <p:cNvPr id="215" name="Shape 215"/>
          <p:cNvSpPr/>
          <p:nvPr/>
        </p:nvSpPr>
        <p:spPr>
          <a:xfrm>
            <a:off x="581050" y="3363375"/>
            <a:ext cx="6016799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4294967295" type="ctrTitle"/>
          </p:nvPr>
        </p:nvSpPr>
        <p:spPr>
          <a:xfrm>
            <a:off x="1981200" y="670200"/>
            <a:ext cx="6047100" cy="17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Here to Help!</a:t>
            </a:r>
          </a:p>
        </p:txBody>
      </p:sp>
      <p:sp>
        <p:nvSpPr>
          <p:cNvPr id="86" name="Shape 86"/>
          <p:cNvSpPr txBox="1"/>
          <p:nvPr>
            <p:ph idx="4294967295" type="subTitle"/>
          </p:nvPr>
        </p:nvSpPr>
        <p:spPr>
          <a:xfrm>
            <a:off x="2026375" y="2186550"/>
            <a:ext cx="60018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FD977F"/>
                </a:solidFill>
                <a:latin typeface="Montserrat"/>
                <a:ea typeface="Montserrat"/>
                <a:cs typeface="Montserrat"/>
                <a:sym typeface="Montserrat"/>
              </a:rPr>
              <a:t>I AM [your name]</a:t>
            </a:r>
          </a:p>
        </p:txBody>
      </p:sp>
      <p:sp>
        <p:nvSpPr>
          <p:cNvPr id="87" name="Shape 87"/>
          <p:cNvSpPr txBox="1"/>
          <p:nvPr>
            <p:ph idx="4294967295" type="body"/>
          </p:nvPr>
        </p:nvSpPr>
        <p:spPr>
          <a:xfrm>
            <a:off x="2026500" y="3417525"/>
            <a:ext cx="6001800" cy="315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Selling real estate since ____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You can find me at: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[add contact info]</a:t>
            </a:r>
          </a:p>
        </p:txBody>
      </p:sp>
      <p:sp>
        <p:nvSpPr>
          <p:cNvPr id="88" name="Shape 88"/>
          <p:cNvSpPr/>
          <p:nvPr/>
        </p:nvSpPr>
        <p:spPr>
          <a:xfrm>
            <a:off x="297100" y="1609275"/>
            <a:ext cx="1427699" cy="1163699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Upload Photo &amp; place here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565775" y="2111125"/>
            <a:ext cx="6009299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Allen Tate’s Focus</a:t>
            </a:r>
          </a:p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481675" y="4658725"/>
            <a:ext cx="6093599" cy="109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You as a seller to maximize your sales price!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33857" r="33757" t="0"/>
          <a:stretch/>
        </p:blipFill>
        <p:spPr>
          <a:xfrm>
            <a:off x="3673500" y="1497825"/>
            <a:ext cx="1252325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My Marketing Strategy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561950" y="2507725"/>
            <a:ext cx="8020199" cy="3753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Professional Photography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Gets a higher price for your home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Photos &amp; FloorPlans</a:t>
            </a:r>
          </a:p>
          <a:p>
            <a:pPr indent="-228600" lvl="1" marL="914400" rtl="0">
              <a:spcBef>
                <a:spcPts val="480"/>
              </a:spcBef>
            </a:pPr>
            <a:r>
              <a:rPr lang="en" sz="2400">
                <a:solidFill>
                  <a:schemeClr val="lt1"/>
                </a:solidFill>
              </a:rPr>
              <a:t>Big Photos &amp; FloorPlans most desired content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Online Virtual Tours &amp; Offline Marketing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Distributed throughout the web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Provide tons of information to the online buyer to help them screen &amp; process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368224"/>
            <a:ext cx="8229600" cy="764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PROCESS IS EASY</a:t>
            </a:r>
          </a:p>
        </p:txBody>
      </p:sp>
      <p:sp>
        <p:nvSpPr>
          <p:cNvPr id="107" name="Shape 107"/>
          <p:cNvSpPr/>
          <p:nvPr/>
        </p:nvSpPr>
        <p:spPr>
          <a:xfrm>
            <a:off x="3098480" y="2545650"/>
            <a:ext cx="2988899" cy="1766700"/>
          </a:xfrm>
          <a:prstGeom prst="chevron">
            <a:avLst>
              <a:gd fmla="val 29853" name="adj"/>
            </a:avLst>
          </a:prstGeom>
          <a:noFill/>
          <a:ln cap="flat" cmpd="sng" w="19050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2.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Prepare Marketing</a:t>
            </a:r>
          </a:p>
        </p:txBody>
      </p:sp>
      <p:sp>
        <p:nvSpPr>
          <p:cNvPr id="108" name="Shape 108"/>
          <p:cNvSpPr/>
          <p:nvPr/>
        </p:nvSpPr>
        <p:spPr>
          <a:xfrm>
            <a:off x="5697929" y="2545650"/>
            <a:ext cx="2988899" cy="1766700"/>
          </a:xfrm>
          <a:prstGeom prst="chevron">
            <a:avLst>
              <a:gd fmla="val 29853" name="adj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3.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Market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Listing</a:t>
            </a:r>
          </a:p>
        </p:txBody>
      </p:sp>
      <p:sp>
        <p:nvSpPr>
          <p:cNvPr id="109" name="Shape 109"/>
          <p:cNvSpPr/>
          <p:nvPr/>
        </p:nvSpPr>
        <p:spPr>
          <a:xfrm>
            <a:off x="507680" y="2545650"/>
            <a:ext cx="2988899" cy="1766700"/>
          </a:xfrm>
          <a:prstGeom prst="chevron">
            <a:avLst>
              <a:gd fmla="val 29853" name="adj"/>
            </a:avLst>
          </a:prstGeom>
          <a:noFill/>
          <a:ln cap="flat" cmpd="sng" w="19050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Price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Listing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1535" y="2583893"/>
            <a:ext cx="424384" cy="424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9931" y="2583899"/>
            <a:ext cx="424384" cy="424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5061" y="2583901"/>
            <a:ext cx="424384" cy="424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D977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4294967295" type="ctrTitle"/>
          </p:nvPr>
        </p:nvSpPr>
        <p:spPr>
          <a:xfrm>
            <a:off x="673975" y="3420475"/>
            <a:ext cx="8012399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200"/>
              <a:t>92%</a:t>
            </a:r>
          </a:p>
        </p:txBody>
      </p:sp>
      <p:sp>
        <p:nvSpPr>
          <p:cNvPr id="118" name="Shape 118"/>
          <p:cNvSpPr txBox="1"/>
          <p:nvPr>
            <p:ph idx="4294967295" type="subTitle"/>
          </p:nvPr>
        </p:nvSpPr>
        <p:spPr>
          <a:xfrm>
            <a:off x="479925" y="4966975"/>
            <a:ext cx="8204699" cy="1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Number of buyers that use the Internet to search for their next home...and 50% of them do it via a mobile device!</a:t>
            </a:r>
          </a:p>
        </p:txBody>
      </p:sp>
      <p:sp>
        <p:nvSpPr>
          <p:cNvPr id="119" name="Shape 119"/>
          <p:cNvSpPr/>
          <p:nvPr/>
        </p:nvSpPr>
        <p:spPr>
          <a:xfrm>
            <a:off x="2584275" y="342047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947325" y="-553499"/>
            <a:ext cx="3093624" cy="4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8850" y="284349"/>
            <a:ext cx="3610552" cy="270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D977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1513800" y="2882400"/>
            <a:ext cx="6116400" cy="1093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use a combination of online &amp; offline tools to help sell your Home quickly and efficiently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4294967295" type="title"/>
          </p:nvPr>
        </p:nvSpPr>
        <p:spPr>
          <a:xfrm>
            <a:off x="214575" y="3197825"/>
            <a:ext cx="8855099" cy="7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/>
              <a:t>Interactive </a:t>
            </a:r>
            <a:r>
              <a:rPr lang="en" sz="6000">
                <a:solidFill>
                  <a:srgbClr val="FD977F"/>
                </a:solidFill>
              </a:rPr>
              <a:t>FloorPlans</a:t>
            </a:r>
          </a:p>
        </p:txBody>
      </p:sp>
      <p:sp>
        <p:nvSpPr>
          <p:cNvPr id="132" name="Shape 132"/>
          <p:cNvSpPr txBox="1"/>
          <p:nvPr>
            <p:ph idx="4294967295" type="subTitle"/>
          </p:nvPr>
        </p:nvSpPr>
        <p:spPr>
          <a:xfrm>
            <a:off x="481675" y="4787650"/>
            <a:ext cx="8158199" cy="1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Combines Photos with 2D &amp; 3D FloorPlans in easy, point &amp; click navigation</a:t>
            </a:r>
          </a:p>
        </p:txBody>
      </p:sp>
      <p:sp>
        <p:nvSpPr>
          <p:cNvPr id="133" name="Shape 133"/>
          <p:cNvSpPr/>
          <p:nvPr/>
        </p:nvSpPr>
        <p:spPr>
          <a:xfrm>
            <a:off x="3979200" y="4415350"/>
            <a:ext cx="11856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419" y="1544434"/>
            <a:ext cx="1040600" cy="104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1299" y="1838824"/>
            <a:ext cx="250850" cy="2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9199" y="1793149"/>
            <a:ext cx="250850" cy="2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6099" y="2121249"/>
            <a:ext cx="250850" cy="2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9199" y="2121249"/>
            <a:ext cx="250850" cy="2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6699" y="1348874"/>
            <a:ext cx="250850" cy="25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0" y="0"/>
            <a:ext cx="5537700" cy="1922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>
            <p:ph idx="4294967295" type="title"/>
          </p:nvPr>
        </p:nvSpPr>
        <p:spPr>
          <a:xfrm>
            <a:off x="63675" y="0"/>
            <a:ext cx="5639099" cy="12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1D98C7"/>
                </a:solidFill>
              </a:rPr>
              <a:t>HD Photos</a:t>
            </a:r>
          </a:p>
        </p:txBody>
      </p:sp>
      <p:sp>
        <p:nvSpPr>
          <p:cNvPr id="146" name="Shape 146"/>
          <p:cNvSpPr txBox="1"/>
          <p:nvPr>
            <p:ph idx="4294967295" type="body"/>
          </p:nvPr>
        </p:nvSpPr>
        <p:spPr>
          <a:xfrm>
            <a:off x="420250" y="758850"/>
            <a:ext cx="38070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1D98C7"/>
                </a:solidFill>
              </a:rPr>
              <a:t>Big, Clear Photo Gallery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09762"/>
            <a:ext cx="9144000" cy="48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b="0" l="33857" r="33757" t="0"/>
          <a:stretch/>
        </p:blipFill>
        <p:spPr>
          <a:xfrm>
            <a:off x="7001100" y="490950"/>
            <a:ext cx="1252325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rcu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